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7" r:id="rId1"/>
  </p:sldMasterIdLst>
  <p:sldIdLst>
    <p:sldId id="256" r:id="rId2"/>
    <p:sldId id="258" r:id="rId3"/>
    <p:sldId id="265" r:id="rId4"/>
    <p:sldId id="266" r:id="rId5"/>
    <p:sldId id="267" r:id="rId6"/>
    <p:sldId id="268" r:id="rId7"/>
    <p:sldId id="269" r:id="rId8"/>
    <p:sldId id="271" r:id="rId9"/>
    <p:sldId id="272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8CC"/>
    <a:srgbClr val="64CAED"/>
    <a:srgbClr val="256B9E"/>
    <a:srgbClr val="2BB7E6"/>
    <a:srgbClr val="3076A4"/>
    <a:srgbClr val="75D0EF"/>
    <a:srgbClr val="7BD2F0"/>
    <a:srgbClr val="DFF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8" autoAdjust="0"/>
    <p:restoredTop sz="94658"/>
  </p:normalViewPr>
  <p:slideViewPr>
    <p:cSldViewPr snapToGrid="0">
      <p:cViewPr varScale="1">
        <p:scale>
          <a:sx n="108" d="100"/>
          <a:sy n="108" d="100"/>
        </p:scale>
        <p:origin x="240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4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9120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42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221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5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165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1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17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36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32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5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27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4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43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0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5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1DAEDB-F9AB-47DB-A48A-8F923CE32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9975" y="1040086"/>
            <a:ext cx="8465876" cy="3932507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hu-HU" sz="3400" dirty="0">
                <a:solidFill>
                  <a:srgbClr val="1B98CC"/>
                </a:solidFill>
              </a:rPr>
              <a:t>A magyarországi támogatási lehetőségek világa 2026-ban – </a:t>
            </a:r>
            <a:br>
              <a:rPr lang="hu-HU" sz="3400" dirty="0">
                <a:solidFill>
                  <a:srgbClr val="1B98CC"/>
                </a:solidFill>
              </a:rPr>
            </a:br>
            <a:r>
              <a:rPr lang="hu-HU" sz="3400" dirty="0">
                <a:solidFill>
                  <a:srgbClr val="1B98CC"/>
                </a:solidFill>
              </a:rPr>
              <a:t>fókuszban a vállalkozások</a:t>
            </a:r>
            <a:br>
              <a:rPr lang="hu-HU" sz="3400" dirty="0">
                <a:solidFill>
                  <a:srgbClr val="2BB7E6"/>
                </a:solidFill>
              </a:rPr>
            </a:br>
            <a:br>
              <a:rPr lang="hu-HU" sz="3400" dirty="0">
                <a:solidFill>
                  <a:srgbClr val="2BB7E6"/>
                </a:solidFill>
              </a:rPr>
            </a:br>
            <a:r>
              <a:rPr lang="hu-HU" sz="3400" dirty="0">
                <a:solidFill>
                  <a:srgbClr val="64CAED"/>
                </a:solidFill>
              </a:rPr>
              <a:t>Ujhelyi Attila - </a:t>
            </a:r>
            <a:r>
              <a:rPr lang="hu-HU" sz="3400" dirty="0" err="1">
                <a:solidFill>
                  <a:srgbClr val="64CAED"/>
                </a:solidFill>
              </a:rPr>
              <a:t>Prosperio</a:t>
            </a:r>
            <a:r>
              <a:rPr lang="hu-HU" sz="3400" dirty="0">
                <a:solidFill>
                  <a:srgbClr val="64CAED"/>
                </a:solidFill>
              </a:rPr>
              <a:t> Kft.</a:t>
            </a:r>
          </a:p>
        </p:txBody>
      </p:sp>
      <p:sp>
        <p:nvSpPr>
          <p:cNvPr id="14" name="Isosceles Triangle 11">
            <a:extLst>
              <a:ext uri="{FF2B5EF4-FFF2-40B4-BE49-F238E27FC236}">
                <a16:creationId xmlns:a16="http://schemas.microsoft.com/office/drawing/2014/main" id="{F6E918B1-FA59-42EF-8A8E-B0F3D1E54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pic>
        <p:nvPicPr>
          <p:cNvPr id="4" name="Kép 3" descr="A képen szöveg, Betűtípus, Grafika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D7A8A54-3C67-69BE-7BD3-399C855AB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5464628"/>
            <a:ext cx="3462498" cy="138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25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1DED0-09B2-D941-DE0B-62F7E303F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FA2D7B8C-6610-F347-C93C-C3092BC5E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2299AD8F-6067-0B7B-1189-A30CEFC6F835}"/>
              </a:ext>
            </a:extLst>
          </p:cNvPr>
          <p:cNvSpPr txBox="1"/>
          <p:nvPr/>
        </p:nvSpPr>
        <p:spPr>
          <a:xfrm>
            <a:off x="473075" y="275965"/>
            <a:ext cx="9117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Összefoglalás</a:t>
            </a:r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63AA9FD-0F53-4661-5F72-8BBCA16198CE}"/>
              </a:ext>
            </a:extLst>
          </p:cNvPr>
          <p:cNvSpPr txBox="1"/>
          <p:nvPr/>
        </p:nvSpPr>
        <p:spPr>
          <a:xfrm>
            <a:off x="473075" y="1068127"/>
            <a:ext cx="547052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 pályázatok ma már </a:t>
            </a:r>
            <a:r>
              <a:rPr lang="hu-HU" b="1" dirty="0"/>
              <a:t>nem különálló lehetőségek</a:t>
            </a:r>
            <a:r>
              <a:rPr lang="hu-HU" dirty="0"/>
              <a:t>, hanem egymást kiegészítő finanszírozási eszközök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Energia, energiatárolás és digitalizáció együtt ad valódi versenyelőnyt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 megfelelő konstrukció kiválasztása stratégiai döntés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 jó projekt nem a beadásnál kezdődik, hanem az </a:t>
            </a:r>
            <a:r>
              <a:rPr lang="hu-HU" b="1" u="sng" dirty="0"/>
              <a:t>előkészítésnél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 komplex beruházások összehangolt pénzügyi és műszaki tervezést igényelnek</a:t>
            </a:r>
          </a:p>
          <a:p>
            <a:br>
              <a:rPr lang="hu-HU" sz="1400" dirty="0"/>
            </a:br>
            <a:endParaRPr lang="hu-HU" sz="1400" dirty="0"/>
          </a:p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CABC0B78-F2F1-4B2A-E22F-D722F956BC3E}"/>
              </a:ext>
            </a:extLst>
          </p:cNvPr>
          <p:cNvSpPr txBox="1"/>
          <p:nvPr/>
        </p:nvSpPr>
        <p:spPr>
          <a:xfrm>
            <a:off x="6948260" y="1828294"/>
            <a:ext cx="4278086" cy="2677656"/>
          </a:xfrm>
          <a:prstGeom prst="rect">
            <a:avLst/>
          </a:prstGeom>
          <a:gradFill flip="none" rotWithShape="1">
            <a:gsLst>
              <a:gs pos="0">
                <a:srgbClr val="7BD2F0"/>
              </a:gs>
              <a:gs pos="50000">
                <a:schemeClr val="accent1">
                  <a:tint val="44500"/>
                  <a:satMod val="160000"/>
                </a:schemeClr>
              </a:gs>
              <a:gs pos="88000">
                <a:schemeClr val="accent1">
                  <a:tint val="23500"/>
                  <a:satMod val="16000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2400" b="1" dirty="0"/>
              <a:t>Ebben tudunk mi segíteni: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1800" dirty="0"/>
              <a:t>Pályázati stratégia kialakítása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1800" dirty="0"/>
              <a:t>Programválasztás és kombináció megtervezése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1800" dirty="0"/>
              <a:t>Teljes körű pályázatírás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1800" dirty="0"/>
              <a:t>Projektmenedzsment a megvalósítás teljes időszaka alatt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1800" dirty="0"/>
              <a:t>Finanszírozási struktúra és kiegészítő hitel megoldások</a:t>
            </a:r>
          </a:p>
        </p:txBody>
      </p:sp>
    </p:spTree>
    <p:extLst>
      <p:ext uri="{BB962C8B-B14F-4D97-AF65-F5344CB8AC3E}">
        <p14:creationId xmlns:p14="http://schemas.microsoft.com/office/powerpoint/2010/main" val="169933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7DF8C320-3364-7524-775E-0D8B01FDA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07269C02-16C1-582E-9B66-592DBD12B513}"/>
              </a:ext>
            </a:extLst>
          </p:cNvPr>
          <p:cNvSpPr txBox="1"/>
          <p:nvPr/>
        </p:nvSpPr>
        <p:spPr>
          <a:xfrm>
            <a:off x="473075" y="518376"/>
            <a:ext cx="657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Magyarországi pályázati lehetőségek 2026</a:t>
            </a:r>
            <a:endParaRPr lang="hu-HU" sz="2400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4162F414-3919-B0A3-31B5-2638B1635278}"/>
              </a:ext>
            </a:extLst>
          </p:cNvPr>
          <p:cNvSpPr txBox="1"/>
          <p:nvPr/>
        </p:nvSpPr>
        <p:spPr>
          <a:xfrm>
            <a:off x="473075" y="1061435"/>
            <a:ext cx="8670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Vállalkozásfejlesztés • Digitalizáció • Energiahatékonyság • Energiatárolás </a:t>
            </a:r>
            <a:br>
              <a:rPr lang="hu-HU" dirty="0"/>
            </a:br>
            <a:r>
              <a:rPr lang="hu-HU" dirty="0"/>
              <a:t>• Agrár és élelmiszeripar (KAP)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D858BC6-7E97-82C8-748D-978A3CCB9135}"/>
              </a:ext>
            </a:extLst>
          </p:cNvPr>
          <p:cNvSpPr txBox="1"/>
          <p:nvPr/>
        </p:nvSpPr>
        <p:spPr>
          <a:xfrm>
            <a:off x="473076" y="1930737"/>
            <a:ext cx="785449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b="1" dirty="0">
                <a:highlight>
                  <a:srgbClr val="75D0EF"/>
                </a:highlight>
              </a:rPr>
              <a:t>Uniós források	</a:t>
            </a:r>
            <a:r>
              <a:rPr lang="hu-HU" b="1" dirty="0"/>
              <a:t>	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hu-HU" b="1" dirty="0"/>
              <a:t>GINOP Plusz: </a:t>
            </a:r>
            <a:r>
              <a:rPr lang="hu-HU" dirty="0"/>
              <a:t>vállalkozásfejlesztés, beruházás, innováció, tőke </a:t>
            </a:r>
          </a:p>
          <a:p>
            <a:r>
              <a:rPr lang="hu-HU" dirty="0"/>
              <a:t>		</a:t>
            </a:r>
            <a:r>
              <a:rPr lang="hu-HU"/>
              <a:t>(Borsod </a:t>
            </a:r>
            <a:r>
              <a:rPr lang="hu-HU" dirty="0"/>
              <a:t>regionális beruházási támogatás: 50%-60%-70%)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hu-HU" b="1" dirty="0"/>
              <a:t>DIMOP Plusz:</a:t>
            </a:r>
            <a:r>
              <a:rPr lang="hu-HU" dirty="0"/>
              <a:t> KKV-k digitalizációja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hu-HU" b="1" dirty="0"/>
              <a:t>KEHOP Plusz:</a:t>
            </a:r>
            <a:r>
              <a:rPr lang="hu-HU" dirty="0"/>
              <a:t> energiahatékonyság, megújuló energia</a:t>
            </a:r>
          </a:p>
          <a:p>
            <a:pPr>
              <a:buFont typeface="Arial" panose="020B0604020202020204" pitchFamily="34" charset="0"/>
              <a:buChar char="•"/>
            </a:pPr>
            <a:endParaRPr lang="hu-HU" dirty="0"/>
          </a:p>
          <a:p>
            <a:r>
              <a:rPr lang="hu-HU" b="1" dirty="0">
                <a:highlight>
                  <a:srgbClr val="75D0EF"/>
                </a:highlight>
              </a:rPr>
              <a:t>Állami források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hu-HU" b="1" dirty="0"/>
              <a:t>Jedlik Program: energiatárolás vállalkozásoknak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hu-HU" b="1" dirty="0"/>
              <a:t>Demján Program: b</a:t>
            </a:r>
            <a:r>
              <a:rPr lang="hu-HU" dirty="0"/>
              <a:t>eruházás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hu-HU" b="1" dirty="0"/>
              <a:t>NKFIH alap: k</a:t>
            </a:r>
            <a:r>
              <a:rPr lang="hu-HU" dirty="0"/>
              <a:t>utatás-fejlesztés</a:t>
            </a:r>
          </a:p>
          <a:p>
            <a:pPr>
              <a:buFont typeface="Arial" panose="020B0604020202020204" pitchFamily="34" charset="0"/>
              <a:buChar char="•"/>
            </a:pPr>
            <a:endParaRPr lang="hu-HU" dirty="0"/>
          </a:p>
          <a:p>
            <a:r>
              <a:rPr lang="hu-HU" b="1" dirty="0">
                <a:highlight>
                  <a:srgbClr val="75D0EF"/>
                </a:highlight>
              </a:rPr>
              <a:t>KAP (Közös Agrárpolitika)</a:t>
            </a:r>
            <a:r>
              <a:rPr lang="hu-HU" dirty="0"/>
              <a:t> mezőgazdaság, állattartás, kertészet, élelmiszeripar, erdészet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887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DE08-58CE-9375-A5C1-878E80E03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E6AAA0DD-8833-7E1F-5ECD-178FABBDA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4D178452-A413-35B1-F46D-2DD4F8CD90F2}"/>
              </a:ext>
            </a:extLst>
          </p:cNvPr>
          <p:cNvSpPr txBox="1"/>
          <p:nvPr/>
        </p:nvSpPr>
        <p:spPr>
          <a:xfrm>
            <a:off x="473075" y="518376"/>
            <a:ext cx="657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Milyen típusú források érhetők el?</a:t>
            </a:r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482CB3B-027F-7D47-17E9-6725FC32AB7F}"/>
              </a:ext>
            </a:extLst>
          </p:cNvPr>
          <p:cNvSpPr txBox="1"/>
          <p:nvPr/>
        </p:nvSpPr>
        <p:spPr>
          <a:xfrm>
            <a:off x="473075" y="1791788"/>
            <a:ext cx="881767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b="1" dirty="0"/>
              <a:t>Vissza nem térítendő támogatás (VNT)</a:t>
            </a:r>
            <a:r>
              <a:rPr lang="hu-HU" dirty="0"/>
              <a:t> – klasszikus pályázati támogatás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r>
              <a:rPr lang="hu-HU" b="1" dirty="0"/>
              <a:t>0%-os hitelprogramok</a:t>
            </a:r>
            <a:r>
              <a:rPr lang="hu-HU" dirty="0"/>
              <a:t> – beruházás és energiahatékonyság finanszírozására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r>
              <a:rPr lang="hu-HU" b="1" dirty="0"/>
              <a:t>Kombinált konstrukciók (hitel + VNT)</a:t>
            </a:r>
            <a:r>
              <a:rPr lang="hu-HU" dirty="0"/>
              <a:t> – nagyobb projektekre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r>
              <a:rPr lang="hu-HU" b="1" dirty="0"/>
              <a:t>Tőkeprogramok</a:t>
            </a:r>
            <a:r>
              <a:rPr lang="hu-HU" dirty="0"/>
              <a:t> – innovatív és növekedésre képes vállalkozásoknak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r>
              <a:rPr lang="hu-HU" b="1" dirty="0"/>
              <a:t>A programok </a:t>
            </a:r>
            <a:r>
              <a:rPr lang="hu-HU" b="1" dirty="0" err="1"/>
              <a:t>célzottak</a:t>
            </a:r>
            <a:r>
              <a:rPr lang="hu-HU" b="1" dirty="0"/>
              <a:t>:</a:t>
            </a:r>
            <a:r>
              <a:rPr lang="hu-HU" dirty="0"/>
              <a:t> energia / digitalizáció / innováció / export / beruházás</a:t>
            </a:r>
          </a:p>
        </p:txBody>
      </p:sp>
    </p:spTree>
    <p:extLst>
      <p:ext uri="{BB962C8B-B14F-4D97-AF65-F5344CB8AC3E}">
        <p14:creationId xmlns:p14="http://schemas.microsoft.com/office/powerpoint/2010/main" val="305544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B8491-1D54-EDA3-E1E6-F871C2D75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B3F285D1-291F-32ED-7E6B-F97C2284D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1027F941-EF3B-583E-6032-21D0AB7BE467}"/>
              </a:ext>
            </a:extLst>
          </p:cNvPr>
          <p:cNvSpPr txBox="1"/>
          <p:nvPr/>
        </p:nvSpPr>
        <p:spPr>
          <a:xfrm>
            <a:off x="532039" y="518376"/>
            <a:ext cx="7401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Autószalonok és szervizek – 3 fő fejlesztési irány</a:t>
            </a:r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E8AC691-1854-645E-5D2F-707770BB5D79}"/>
              </a:ext>
            </a:extLst>
          </p:cNvPr>
          <p:cNvSpPr txBox="1"/>
          <p:nvPr/>
        </p:nvSpPr>
        <p:spPr>
          <a:xfrm>
            <a:off x="762546" y="1716998"/>
            <a:ext cx="451702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highlight>
                  <a:srgbClr val="75D0EF"/>
                </a:highlight>
              </a:rPr>
              <a:t>Energiaköltség csökkentése</a:t>
            </a:r>
            <a:endParaRPr lang="hu-HU" sz="2000" dirty="0">
              <a:highlight>
                <a:srgbClr val="75D0EF"/>
              </a:highlight>
            </a:endParaRPr>
          </a:p>
          <a:p>
            <a:r>
              <a:rPr lang="hu-HU" sz="2000" dirty="0"/>
              <a:t>fűtés, hűtés, energiahatékonyság, megújuló energia</a:t>
            </a:r>
          </a:p>
          <a:p>
            <a:endParaRPr lang="hu-HU" sz="2000" b="1" dirty="0"/>
          </a:p>
          <a:p>
            <a:r>
              <a:rPr lang="hu-HU" sz="2000" b="1" dirty="0">
                <a:highlight>
                  <a:srgbClr val="75D0EF"/>
                </a:highlight>
              </a:rPr>
              <a:t>Beruházás </a:t>
            </a:r>
          </a:p>
          <a:p>
            <a:r>
              <a:rPr lang="hu-HU" sz="2000" dirty="0"/>
              <a:t>Hitelprogramok, eseti támogatások</a:t>
            </a:r>
          </a:p>
          <a:p>
            <a:pPr marL="285750" indent="-285750">
              <a:buFontTx/>
              <a:buChar char="-"/>
            </a:pPr>
            <a:endParaRPr lang="hu-HU" sz="2000" dirty="0"/>
          </a:p>
          <a:p>
            <a:r>
              <a:rPr lang="hu-HU" sz="2000" b="1" dirty="0">
                <a:highlight>
                  <a:srgbClr val="75D0EF"/>
                </a:highlight>
              </a:rPr>
              <a:t>Hatékonyság és digitalizáció</a:t>
            </a:r>
            <a:endParaRPr lang="hu-HU" sz="2000" dirty="0">
              <a:highlight>
                <a:srgbClr val="75D0EF"/>
              </a:highlight>
            </a:endParaRPr>
          </a:p>
          <a:p>
            <a:r>
              <a:rPr lang="hu-HU" sz="2000" dirty="0"/>
              <a:t>gyorsabb ügyfélkiszolgálás, adminisztráció csökkentése, automatizálás</a:t>
            </a:r>
          </a:p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00BB2768-B384-F88B-39EB-E95965CF247C}"/>
              </a:ext>
            </a:extLst>
          </p:cNvPr>
          <p:cNvSpPr txBox="1"/>
          <p:nvPr/>
        </p:nvSpPr>
        <p:spPr>
          <a:xfrm>
            <a:off x="6501493" y="2686495"/>
            <a:ext cx="3850821" cy="1508105"/>
          </a:xfrm>
          <a:prstGeom prst="rect">
            <a:avLst/>
          </a:prstGeom>
          <a:gradFill flip="none" rotWithShape="1">
            <a:gsLst>
              <a:gs pos="10000">
                <a:srgbClr val="7BD2F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wrap="square">
            <a:spAutoFit/>
          </a:bodyPr>
          <a:lstStyle/>
          <a:p>
            <a:r>
              <a:rPr lang="hu-HU" sz="2000" b="1" dirty="0"/>
              <a:t>Kulcsprogramok:</a:t>
            </a:r>
            <a:endParaRPr lang="hu-HU" sz="2000" dirty="0"/>
          </a:p>
          <a:p>
            <a:r>
              <a:rPr lang="hu-HU" b="1" dirty="0"/>
              <a:t>KEHOP Plusz</a:t>
            </a:r>
            <a:r>
              <a:rPr lang="hu-HU" dirty="0"/>
              <a:t> – energiahatékonyság</a:t>
            </a:r>
          </a:p>
          <a:p>
            <a:r>
              <a:rPr lang="hu-HU" b="1" dirty="0"/>
              <a:t>Jedlik Program</a:t>
            </a:r>
            <a:r>
              <a:rPr lang="hu-HU" dirty="0"/>
              <a:t> – energiatárolás</a:t>
            </a:r>
          </a:p>
          <a:p>
            <a:r>
              <a:rPr lang="hu-HU" b="1" dirty="0"/>
              <a:t>DIMOP Plusz</a:t>
            </a:r>
            <a:r>
              <a:rPr lang="hu-HU" dirty="0"/>
              <a:t> – digitalizáció</a:t>
            </a:r>
            <a:br>
              <a:rPr lang="hu-HU" dirty="0"/>
            </a:br>
            <a:r>
              <a:rPr lang="hu-HU" b="1" dirty="0"/>
              <a:t>GINOP Plusz </a:t>
            </a:r>
            <a:r>
              <a:rPr lang="hu-HU" dirty="0"/>
              <a:t>- Beruházás</a:t>
            </a:r>
          </a:p>
        </p:txBody>
      </p:sp>
    </p:spTree>
    <p:extLst>
      <p:ext uri="{BB962C8B-B14F-4D97-AF65-F5344CB8AC3E}">
        <p14:creationId xmlns:p14="http://schemas.microsoft.com/office/powerpoint/2010/main" val="3357173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1E9E0-2832-FC90-9CCB-C6B8389AB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AE73ED79-F7D6-F8DC-2070-80E6E4237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259731A7-E48B-3904-72D8-B82A40415E04}"/>
              </a:ext>
            </a:extLst>
          </p:cNvPr>
          <p:cNvSpPr txBox="1"/>
          <p:nvPr/>
        </p:nvSpPr>
        <p:spPr>
          <a:xfrm>
            <a:off x="315005" y="507490"/>
            <a:ext cx="115619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KEHOP Plusz – Vállalati energiahatékonyság (0% hitelprogram)</a:t>
            </a:r>
            <a:endParaRPr lang="hu-HU" sz="2400" dirty="0"/>
          </a:p>
          <a:p>
            <a:r>
              <a:rPr lang="hu-HU" sz="2400" b="1" dirty="0"/>
              <a:t>Program célja:</a:t>
            </a:r>
            <a:endParaRPr lang="hu-HU" sz="2400" dirty="0"/>
          </a:p>
          <a:p>
            <a:r>
              <a:rPr lang="hu-HU" sz="1600" dirty="0"/>
              <a:t>A KKV-k primerenergia-felhasználásának legalább </a:t>
            </a:r>
            <a:r>
              <a:rPr lang="hu-HU" sz="1600" b="1" dirty="0"/>
              <a:t>30%-os csökkentése</a:t>
            </a:r>
            <a:r>
              <a:rPr lang="hu-HU" sz="1600" dirty="0"/>
              <a:t> energiahatékonysági beruházások megvalósításával.</a:t>
            </a:r>
          </a:p>
          <a:p>
            <a:br>
              <a:rPr lang="hu-HU" sz="2400" dirty="0"/>
            </a:br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565F7AB-51A4-E217-79BB-C6600E68E70E}"/>
              </a:ext>
            </a:extLst>
          </p:cNvPr>
          <p:cNvSpPr txBox="1"/>
          <p:nvPr/>
        </p:nvSpPr>
        <p:spPr>
          <a:xfrm>
            <a:off x="473075" y="2057400"/>
            <a:ext cx="843579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b="1" dirty="0"/>
              <a:t>Támogatás típusa:</a:t>
            </a:r>
            <a:r>
              <a:rPr lang="hu-HU" sz="1600" dirty="0"/>
              <a:t> 0%-os kamatozású hitel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b="1" dirty="0"/>
              <a:t>Keretösszeg:</a:t>
            </a:r>
            <a:r>
              <a:rPr lang="hu-HU" sz="1600" dirty="0"/>
              <a:t> 38,7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b="1" dirty="0"/>
              <a:t>Igényelhető összeg:</a:t>
            </a:r>
            <a:r>
              <a:rPr lang="hu-HU" sz="1600" dirty="0"/>
              <a:t> 10–500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b="1" dirty="0"/>
              <a:t>Célcsoport:</a:t>
            </a:r>
            <a:r>
              <a:rPr lang="hu-HU" sz="1600" dirty="0"/>
              <a:t> KKV-k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b="1" dirty="0"/>
              <a:t>Benyújtás várható kezdete:</a:t>
            </a:r>
            <a:r>
              <a:rPr lang="hu-HU" sz="1600" dirty="0"/>
              <a:t> </a:t>
            </a:r>
            <a:r>
              <a:rPr lang="hu-HU" sz="1600" b="1" dirty="0"/>
              <a:t>Megjelent</a:t>
            </a:r>
            <a:br>
              <a:rPr lang="hu-HU" sz="1600" dirty="0"/>
            </a:br>
            <a:endParaRPr lang="hu-HU" sz="1600" dirty="0"/>
          </a:p>
          <a:p>
            <a:r>
              <a:rPr lang="hu-HU" sz="1600" b="1" dirty="0">
                <a:solidFill>
                  <a:schemeClr val="tx2">
                    <a:lumMod val="50000"/>
                  </a:schemeClr>
                </a:solidFill>
              </a:rPr>
              <a:t>Támogatható beruházások például:</a:t>
            </a:r>
            <a:endParaRPr lang="hu-HU" sz="16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Épületenergetikai korszerűsítés (szigetelés, nyílászárócsere)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Fűtési és hűtési rendszerek modernizálása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Hőszivattyús rendszerek telepítése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Világításkorszerűsítés (LED technológia)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Gépészeti rendszerek korszerűsítése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b="1" u="sng" dirty="0"/>
              <a:t>Energiahatékony technológiai eszközök beszerzése</a:t>
            </a:r>
          </a:p>
          <a:p>
            <a:pPr marL="285750" indent="-285750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3404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5C325-0E73-D5ED-BA27-27807A0E5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741FDF71-05DF-334C-30C7-AF71C91D7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A6F74A3A-268F-C39A-8B90-95BC5BF13C26}"/>
              </a:ext>
            </a:extLst>
          </p:cNvPr>
          <p:cNvSpPr txBox="1"/>
          <p:nvPr/>
        </p:nvSpPr>
        <p:spPr>
          <a:xfrm>
            <a:off x="391205" y="386718"/>
            <a:ext cx="1140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Jedlik Ányos Energetikai Program </a:t>
            </a:r>
          </a:p>
          <a:p>
            <a:r>
              <a:rPr lang="hu-HU" sz="2400" b="1" dirty="0"/>
              <a:t>– Energiatárolás vállalkozásoknak</a:t>
            </a:r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7D52FE1-4CBD-5037-6796-CEF7F7300C44}"/>
              </a:ext>
            </a:extLst>
          </p:cNvPr>
          <p:cNvSpPr txBox="1"/>
          <p:nvPr/>
        </p:nvSpPr>
        <p:spPr>
          <a:xfrm>
            <a:off x="391205" y="1376740"/>
            <a:ext cx="103965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Teljes keretösszeg:</a:t>
            </a:r>
            <a:r>
              <a:rPr lang="hu-HU" dirty="0"/>
              <a:t> 50 milliárd Ft</a:t>
            </a:r>
          </a:p>
          <a:p>
            <a:r>
              <a:rPr lang="hu-HU" dirty="0"/>
              <a:t>	ebből </a:t>
            </a:r>
            <a:r>
              <a:rPr lang="hu-HU" b="1" dirty="0"/>
              <a:t>25 milliárd Ft KKV-knak elkülönítve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Igényelhető támogatás:</a:t>
            </a:r>
            <a:r>
              <a:rPr lang="hu-HU" dirty="0"/>
              <a:t> 10 millió Ft – 1 milliárd Ft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Támogatási forma:</a:t>
            </a:r>
            <a:r>
              <a:rPr lang="hu-HU" dirty="0"/>
              <a:t> vissza nem térítendő támogatás</a:t>
            </a:r>
          </a:p>
          <a:p>
            <a:r>
              <a:rPr lang="hu-HU" dirty="0"/>
              <a:t>	kisvállalkozás 50%, középvállalkozás 40%, nagyvállalat 30%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Önállóan támogatható:</a:t>
            </a:r>
            <a:r>
              <a:rPr lang="hu-HU" dirty="0"/>
              <a:t> energiatároló egységek 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Önállóan nem támogatható:</a:t>
            </a:r>
            <a:r>
              <a:rPr lang="hu-HU" dirty="0"/>
              <a:t> saját felhasználású </a:t>
            </a:r>
            <a:r>
              <a:rPr lang="hu-HU" b="1" dirty="0"/>
              <a:t>napelemes rendszer </a:t>
            </a:r>
            <a:r>
              <a:rPr lang="hu-HU" dirty="0"/>
              <a:t>kiépítése, szolgáltatások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Egy pályázó:</a:t>
            </a:r>
            <a:r>
              <a:rPr lang="hu-HU" dirty="0"/>
              <a:t> 1 pályázatot nyújthat be, 1 megvalósítási helyszínnel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Megvalósítás határideje:</a:t>
            </a:r>
            <a:r>
              <a:rPr lang="hu-HU" dirty="0"/>
              <a:t> 2028.12.31</a:t>
            </a:r>
          </a:p>
        </p:txBody>
      </p:sp>
    </p:spTree>
    <p:extLst>
      <p:ext uri="{BB962C8B-B14F-4D97-AF65-F5344CB8AC3E}">
        <p14:creationId xmlns:p14="http://schemas.microsoft.com/office/powerpoint/2010/main" val="355704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E3A93-C601-2168-531E-AC6E75F9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B86A6B3E-D414-FD24-7EDA-B1673AF72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159625EA-D099-CD95-9B3F-BA3468C5B1DB}"/>
              </a:ext>
            </a:extLst>
          </p:cNvPr>
          <p:cNvSpPr txBox="1"/>
          <p:nvPr/>
        </p:nvSpPr>
        <p:spPr>
          <a:xfrm>
            <a:off x="473075" y="355892"/>
            <a:ext cx="9117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DIMOP Plusz – KKV-k digitalizációs fejlesztései</a:t>
            </a:r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5FC4254-4F51-55F7-15B5-0F3524B2458A}"/>
              </a:ext>
            </a:extLst>
          </p:cNvPr>
          <p:cNvSpPr txBox="1"/>
          <p:nvPr/>
        </p:nvSpPr>
        <p:spPr>
          <a:xfrm>
            <a:off x="614589" y="1011481"/>
            <a:ext cx="911705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highlight>
                  <a:srgbClr val="75D0EF"/>
                </a:highlight>
              </a:rPr>
              <a:t>DIMOP Plusz-1.2.3/A-24 (Hitel + VNT)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támogatás: 3–20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célcsoport: KKV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cél: digitális alapinfrastruktúra és működési hatékonyság fejlesztése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benyújtás: 2027.06.30-ig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1400" dirty="0"/>
          </a:p>
          <a:p>
            <a:r>
              <a:rPr lang="hu-HU" b="1" dirty="0">
                <a:highlight>
                  <a:srgbClr val="75D0EF"/>
                </a:highlight>
              </a:rPr>
              <a:t>DIMOP Plusz-1.2.3/B-24 (Hitel)</a:t>
            </a:r>
            <a:endParaRPr lang="hu-HU" dirty="0">
              <a:highlight>
                <a:srgbClr val="75D0E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támogatás: 20–200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célcsoport: kis- és középvállalkozások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cél: fejlettebb digitális megoldások és üzleti folyamatok bevezetése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benyújtás: 2027.06.30-ig</a:t>
            </a:r>
          </a:p>
          <a:p>
            <a:endParaRPr lang="hu-HU" sz="1400" dirty="0"/>
          </a:p>
          <a:p>
            <a:r>
              <a:rPr lang="hu-HU" b="1" dirty="0">
                <a:highlight>
                  <a:srgbClr val="75D0EF"/>
                </a:highlight>
              </a:rPr>
              <a:t>DIMOP Plusz-1.2.6/B-25 (VNT)</a:t>
            </a:r>
            <a:endParaRPr lang="hu-HU" dirty="0">
              <a:highlight>
                <a:srgbClr val="75D0E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támogatás: 2–15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célcsoport: </a:t>
            </a:r>
            <a:r>
              <a:rPr lang="hu-HU" dirty="0" err="1"/>
              <a:t>mikro</a:t>
            </a:r>
            <a:r>
              <a:rPr lang="hu-HU" dirty="0"/>
              <a:t>-vállalkozások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cél: nagyon alacsony digitális intenzitású vállalkozások támogatása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várhatóan 2026 Q1-től igényelhető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84651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3C3FA-F592-080E-9E21-88D813EB7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C3911121-340B-9D55-6BF2-1E9A3E90E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A24BC8AB-786B-3E0D-33FB-2ABB01ED26BA}"/>
              </a:ext>
            </a:extLst>
          </p:cNvPr>
          <p:cNvSpPr txBox="1"/>
          <p:nvPr/>
        </p:nvSpPr>
        <p:spPr>
          <a:xfrm>
            <a:off x="59871" y="245648"/>
            <a:ext cx="120722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GINOP Plusz – KKV Technológia Plusz beruházási hitel</a:t>
            </a:r>
          </a:p>
          <a:p>
            <a:endParaRPr lang="hu-HU" sz="2400" dirty="0"/>
          </a:p>
          <a:p>
            <a:r>
              <a:rPr lang="hu-HU" sz="1600" dirty="0"/>
              <a:t>KKV-k termelékenységének növelése technológiai és szervezeti megújulással, modern eszközök és beruházások finanszírozásával.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4F818-572E-F5DA-B8FA-C984C76FA926}"/>
              </a:ext>
            </a:extLst>
          </p:cNvPr>
          <p:cNvSpPr txBox="1"/>
          <p:nvPr/>
        </p:nvSpPr>
        <p:spPr>
          <a:xfrm>
            <a:off x="309790" y="1765301"/>
            <a:ext cx="843579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highlight>
                  <a:srgbClr val="75D0EF"/>
                </a:highlight>
              </a:rPr>
              <a:t>Főbb jellemzők:</a:t>
            </a:r>
            <a:endParaRPr lang="hu-HU" dirty="0">
              <a:highlight>
                <a:srgbClr val="75D0E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Támogatás típusa:</a:t>
            </a:r>
            <a:r>
              <a:rPr lang="hu-HU" dirty="0"/>
              <a:t> 0%-os kamatozású beruházási hitel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Igényelhető összeg:</a:t>
            </a:r>
            <a:r>
              <a:rPr lang="hu-HU" dirty="0"/>
              <a:t> 5–150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Célcsoport:</a:t>
            </a:r>
            <a:r>
              <a:rPr lang="hu-HU" dirty="0"/>
              <a:t> </a:t>
            </a:r>
            <a:r>
              <a:rPr lang="hu-HU" dirty="0" err="1"/>
              <a:t>mikro</a:t>
            </a:r>
            <a:r>
              <a:rPr lang="hu-HU" dirty="0"/>
              <a:t>-, kis- és középvállalkozások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Benyújtás:</a:t>
            </a:r>
            <a:r>
              <a:rPr lang="hu-HU" dirty="0"/>
              <a:t> folyamatos, forráskimerülésig (MFB Pont Plusz hálózaton)</a:t>
            </a:r>
          </a:p>
          <a:p>
            <a:br>
              <a:rPr lang="hu-HU" dirty="0"/>
            </a:br>
            <a:endParaRPr lang="hu-HU" dirty="0"/>
          </a:p>
          <a:p>
            <a:r>
              <a:rPr lang="hu-HU" b="1" dirty="0">
                <a:highlight>
                  <a:srgbClr val="75D0EF"/>
                </a:highlight>
              </a:rPr>
              <a:t>Mire jó autószalonoknak és szervizeknek? (példák)</a:t>
            </a:r>
            <a:endParaRPr lang="hu-HU" dirty="0">
              <a:highlight>
                <a:srgbClr val="75D0E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Szervizeszközök, diagnosztikai berendezések, emelők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Műhelytechnológia fejlesztése, korszerű gépek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Telephely fejlesztéshez kapcsolódó beruházási elemek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Ügyfélkiszolgálás és működés hatékonyságának növelése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Kapacitásbővítés, szolgáltatási szint emelése</a:t>
            </a:r>
          </a:p>
        </p:txBody>
      </p:sp>
    </p:spTree>
    <p:extLst>
      <p:ext uri="{BB962C8B-B14F-4D97-AF65-F5344CB8AC3E}">
        <p14:creationId xmlns:p14="http://schemas.microsoft.com/office/powerpoint/2010/main" val="1198206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42422-5FC1-A3E3-3C34-7D0A852E4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szöveg, képernyőkép, Betűtípus, so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26BC7C97-4531-B270-7A7C-5E526D773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901055"/>
            <a:ext cx="6692900" cy="956945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6F08FA0F-0D50-FD8A-1D8B-5C200940D131}"/>
              </a:ext>
            </a:extLst>
          </p:cNvPr>
          <p:cNvSpPr txBox="1"/>
          <p:nvPr/>
        </p:nvSpPr>
        <p:spPr>
          <a:xfrm>
            <a:off x="59871" y="245648"/>
            <a:ext cx="12072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SZOLGÁLTATÓIPAR-FEJLESZTÉSI PROGRAM (INGATLANVÁSÁRLÁS)</a:t>
            </a:r>
          </a:p>
          <a:p>
            <a:endParaRPr lang="hu-HU" sz="24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F55D6DC-FD81-8203-6F99-140B47589B91}"/>
              </a:ext>
            </a:extLst>
          </p:cNvPr>
          <p:cNvSpPr txBox="1"/>
          <p:nvPr/>
        </p:nvSpPr>
        <p:spPr>
          <a:xfrm>
            <a:off x="202912" y="1076645"/>
            <a:ext cx="84357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highlight>
                  <a:srgbClr val="75D0EF"/>
                </a:highlight>
              </a:rPr>
              <a:t>Bérelt ingatlan megvásárlása állami támogatással</a:t>
            </a:r>
            <a:endParaRPr lang="hu-HU" dirty="0">
              <a:highlight>
                <a:srgbClr val="75D0EF"/>
              </a:highlight>
            </a:endParaRPr>
          </a:p>
          <a:p>
            <a:endParaRPr lang="hu-HU" dirty="0">
              <a:highlight>
                <a:srgbClr val="75D0EF"/>
              </a:highlight>
            </a:endParaRPr>
          </a:p>
          <a:p>
            <a:r>
              <a:rPr lang="hu-HU" b="1" dirty="0">
                <a:highlight>
                  <a:srgbClr val="75D0EF"/>
                </a:highlight>
              </a:rPr>
              <a:t>Főbb feltételek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Támogatás összege:</a:t>
            </a:r>
            <a:r>
              <a:rPr lang="hu-HU" dirty="0"/>
              <a:t> 10 – 50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Támogatási intenzitás:</a:t>
            </a:r>
            <a:r>
              <a:rPr lang="hu-HU" dirty="0"/>
              <a:t> </a:t>
            </a:r>
            <a:r>
              <a:rPr lang="hu-HU" dirty="0" err="1"/>
              <a:t>max</a:t>
            </a:r>
            <a:r>
              <a:rPr lang="hu-HU" dirty="0"/>
              <a:t>. 50%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Önerő:</a:t>
            </a:r>
            <a:r>
              <a:rPr lang="hu-HU" dirty="0"/>
              <a:t> minimum 50%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Jogcím:</a:t>
            </a:r>
            <a:r>
              <a:rPr lang="hu-HU" dirty="0"/>
              <a:t> de </a:t>
            </a:r>
            <a:r>
              <a:rPr lang="hu-HU" dirty="0" err="1"/>
              <a:t>minimis</a:t>
            </a:r>
            <a:r>
              <a:rPr lang="hu-HU" dirty="0"/>
              <a:t> (300.000 EUR / 3 év plafon)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Megvalósítás:</a:t>
            </a:r>
            <a:r>
              <a:rPr lang="hu-HU" dirty="0"/>
              <a:t> 12–18 hónap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Fenntartási kötelezettség:</a:t>
            </a:r>
            <a:r>
              <a:rPr lang="hu-HU" dirty="0"/>
              <a:t> 3 év</a:t>
            </a:r>
            <a:br>
              <a:rPr lang="hu-HU" dirty="0">
                <a:highlight>
                  <a:srgbClr val="75D0EF"/>
                </a:highlight>
              </a:rPr>
            </a:br>
            <a:endParaRPr lang="hu-HU" dirty="0">
              <a:highlight>
                <a:srgbClr val="75D0EF"/>
              </a:highlight>
            </a:endParaRPr>
          </a:p>
          <a:p>
            <a:r>
              <a:rPr lang="hu-HU" b="1" dirty="0">
                <a:highlight>
                  <a:srgbClr val="75D0EF"/>
                </a:highlight>
              </a:rPr>
              <a:t>Mire használható?</a:t>
            </a:r>
          </a:p>
          <a:p>
            <a:endParaRPr lang="hu-HU" dirty="0">
              <a:highlight>
                <a:srgbClr val="75D0E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Már bérelt üzleti ingatlan megvásárlása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Belső felújítás (</a:t>
            </a:r>
            <a:r>
              <a:rPr lang="hu-HU" dirty="0" err="1"/>
              <a:t>max</a:t>
            </a:r>
            <a:r>
              <a:rPr lang="hu-HU" dirty="0"/>
              <a:t>. a vételár 15%-</a:t>
            </a:r>
            <a:r>
              <a:rPr lang="hu-HU" dirty="0" err="1"/>
              <a:t>áig</a:t>
            </a:r>
            <a:r>
              <a:rPr lang="hu-HU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Személyi jellegű ráfordítás (</a:t>
            </a:r>
            <a:r>
              <a:rPr lang="hu-HU" dirty="0" err="1"/>
              <a:t>max</a:t>
            </a:r>
            <a:r>
              <a:rPr lang="hu-HU" dirty="0"/>
              <a:t>. 30%)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Projektmenedzsment (7% átalány)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78659E6-B68B-ADA7-D3E4-A8BF676EEDEC}"/>
              </a:ext>
            </a:extLst>
          </p:cNvPr>
          <p:cNvSpPr txBox="1"/>
          <p:nvPr/>
        </p:nvSpPr>
        <p:spPr>
          <a:xfrm>
            <a:off x="5720882" y="1639300"/>
            <a:ext cx="608319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u-HU" sz="1200" dirty="0">
                <a:solidFill>
                  <a:srgbClr val="000000"/>
                </a:solidFill>
                <a:effectLst/>
              </a:rPr>
              <a:t>4664 - Egyéb gép, berendezés nagykereskedelme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4711 - Élelmiszer jellegű vegyes kiskereskedelem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4724 - Kenyér-, pékáru-, édesség-kiskereskedelem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4725 - Ital-kiskereskedelem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4727 - Egyéb élelmiszer-kiskereskedelem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4740 - Információs, híradástechnikai termék kiskereskedelme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4776 - Virág, növény, műtrágya, hobbiállat, hobbiállat-eledel kiskereskedelme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5210 - Raktározás, tárolás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5226 - Egyéb, szállítást kiegészítő szolgáltatás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6210 - Számítógépes programozás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6220 - Információtechnológiai szaktanácsadás és számítástechnikai eszközök, rendszerek üzemeltetése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6290 - Egyéb információtechnológiai szolgáltatás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7112 - Mérnöki tevékenység, műszaki tanácsadás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7210 - Természettudományi, műszaki kutatás, kísérleti fejlesztés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7220 - Társadalomtudományi, humán kutatás, kísérleti fejlesztés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7411 - Ipari terméktervezés, divattervezés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7413 - Belsőépítészet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7499 - </a:t>
            </a:r>
            <a:r>
              <a:rPr lang="hu-HU" sz="1200" dirty="0" err="1">
                <a:solidFill>
                  <a:srgbClr val="000000"/>
                </a:solidFill>
                <a:effectLst/>
              </a:rPr>
              <a:t>M.n.s</a:t>
            </a:r>
            <a:r>
              <a:rPr lang="hu-HU" sz="1200" dirty="0">
                <a:solidFill>
                  <a:srgbClr val="000000"/>
                </a:solidFill>
                <a:effectLst/>
              </a:rPr>
              <a:t>. egyéb szakmai, tudományos, műszaki tevékenység</a:t>
            </a:r>
          </a:p>
          <a:p>
            <a:pPr>
              <a:buNone/>
            </a:pPr>
            <a:r>
              <a:rPr lang="hu-HU" sz="1200" dirty="0">
                <a:solidFill>
                  <a:srgbClr val="000000"/>
                </a:solidFill>
                <a:effectLst/>
              </a:rPr>
              <a:t>• 8292 - Csomagolás</a:t>
            </a:r>
          </a:p>
        </p:txBody>
      </p:sp>
    </p:spTree>
    <p:extLst>
      <p:ext uri="{BB962C8B-B14F-4D97-AF65-F5344CB8AC3E}">
        <p14:creationId xmlns:p14="http://schemas.microsoft.com/office/powerpoint/2010/main" val="804130010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Dimenzió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Dimenzió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menzió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11050</TotalTime>
  <Words>873</Words>
  <Application>Microsoft Macintosh PowerPoint</Application>
  <PresentationFormat>Szélesvásznú</PresentationFormat>
  <Paragraphs>156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Dimenzió</vt:lpstr>
      <vt:lpstr>A magyarországi támogatási lehetőségek világa 2026-ban –  fókuszban a vállalkozások  Ujhelyi Attila - Prosperio Kft.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Ujhelyi Emese</dc:creator>
  <cp:lastModifiedBy>Ujhelyi Attila</cp:lastModifiedBy>
  <cp:revision>10</cp:revision>
  <dcterms:created xsi:type="dcterms:W3CDTF">2026-02-16T12:19:09Z</dcterms:created>
  <dcterms:modified xsi:type="dcterms:W3CDTF">2026-03-03T05:01:20Z</dcterms:modified>
</cp:coreProperties>
</file>